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2.png" ContentType="image/png"/>
  <Override PartName="/ppt/media/image37.png" ContentType="image/png"/>
  <Override PartName="/ppt/media/image7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2193588" cy="6858000"/>
  <p:notesSz cx="6858000" cy="1790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04C706A-4332-4EAE-A411-F240944C868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Welcome and thank you for coming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Introduction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aims: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introduce fundamentals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build up confidence for self-study!!! Not as scary as the real-world version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assumptions: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basic high-school maths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no prior experience in coding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CC-BY Digital Skills Team at the University of Edinburgh www.ed.ac.uk/is/skills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1D7709-B023-4641-AC02-2491490195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923A5D-D0EB-4667-99F1-B3428C430E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Start a notebook by clicking on it.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Notebook 0 is an environment introduction.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Skip that, open notebook 1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Make sure that everybody is ready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67D123-983D-4D5D-9B31-62CF67C17A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Autosave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366A62-80BC-467C-8654-681888BCC1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button but its best with shortcut Shift + Return/Enter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Alt + Return/Enter which creates a new block after the on you are currently 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031DAD-989C-40B7-9E5E-E7EAFCE994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run our first block.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That's great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Writing numbers is very tedious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this in your notebooks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can we improve that?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708CAD-7524-4D2A-845D-E0F25FD28F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we save values? By defining a variable.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have values assigned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Variables must be declared and can then be called by name.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Code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Check the code yourself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0877B2-024F-485D-894C-06C251B417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reuse without having to type in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Note: mileToKm not defined again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30ED76-1E39-4509-B345-86922B18F2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Started by Guido Van Rossum as a hobby over the Christmas vacation.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named after Monty Python's Flying Circus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First released in 1991, loved by Unix scripters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Now transformed into the most popular interpreted language. You can build anything with it!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Facts! Python was the most used language in 2016 and still most likely is!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CA25CF-2247-4AA1-B52D-41ECCF9BCBE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So far - storing values in memory; how exactly are they stored?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defined by the type.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Go over all types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F9E3B6-79B5-409E-8536-245A5729D4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decides the types, why should we care?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uses duck typing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Try running the next block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19E63A-0B4C-4563-9841-03387A738B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Explain code, run it.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broke python. Any ideas?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Don't be afraid of errors, they are invaluable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can't add up variables of different types.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important to remember! always take note of what the types of your variables are!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is helpful and gives us a hint.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you fix this particular block?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E4893F-60B7-4AB9-B142-EE7DA8B626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Casting – the operation of converting a variable to a different type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try it on the previous code snippet.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Take note that this works only in a sensible way!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6D3712-4592-499E-9D73-104DF8CA07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Note of order precedence.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Table doesn't show this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Should be intuitive for all of you.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C8B41B-1114-4910-9203-9350377A6C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8C3CB6-62ED-4824-ABAE-1F3CBA1A6F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900B4D-970E-46BB-97E4-03DB76AD0F9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Similar to mathematics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Will become important later on.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E7DE7A-567D-4D2F-81C9-53A25B0518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 variable passing down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What will the 2nd block return?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09C7AF-3D2B-4D95-BAEA-84FE1DE3ED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we can combine comparison operators and logical operators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F135F8-93C8-4970-9878-12E2601750E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Why choose it instead of MATLAB, R, SAS, Stata and others?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Intuitive and easy to learn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Extremely versatile – examples – websites, planes, robots, data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Large and friendly community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packages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Very important in industry and academia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9ED858-14A7-47DC-958A-35F8AD048C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905592-4BED-4C60-9FC6-4E68988EC5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Another more complex example.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check if x is divisible by 2 and if y is divisible by 3.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anybody guess why we are getting False?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AAB281-5264-4307-86BD-9BEFB4AED8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Simpler – store intermediate values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Easier to read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Generally advised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207EF7-3865-4929-A907-C24EF3253F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C58D53-4A3C-460E-A442-7EC04A93B8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F47E19-ADE9-41EB-BB16-EBBC515D5DB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Functionality of strings can be extended through methods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should be in your notebooks but the dir() can be used on any Object/variable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C61A92-F62C-478E-B5B1-E2D710F6FB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need to mix numbers and strings often, ie. Whenever printing.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best to keep numbers as numbers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 them to strings whenever needed.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A9DD10-7DDD-4E95-A2C8-60F4F478E3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B96566-6DC3-4927-8613-10941F61B8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666F7F-2741-409A-9778-B44F3DA0A5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More examples including  Exp, Octal, Hex, Etc in your notebooks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20FCA98-AE5A-420D-8D14-4B6B8F2998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has 2 modes of running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IPython stands for Interactive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can be interpreted – good for a calculator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Live demo!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710679-5D33-4022-8C72-DF23EFB960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C2C8A1-97E3-4885-B446-9C5C6D08437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6083C4-B41E-410F-AF50-6C952AC3D9A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C81911-DEFE-4CA0-AFCA-73E93D44BE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83912D-38C7-46A1-AEE4-53046BEFA3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E70F78-D679-4DF8-BA15-7F9276A816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520" cy="308484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87E4C7-93BE-43F9-AD41-7C62B89CE1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s://flic.kr/p/iDw8D" TargetMode="External"/><Relationship Id="rId3" Type="http://schemas.openxmlformats.org/officeDocument/2006/relationships/hyperlink" Target="https://flic.kr/p/iDw8D" TargetMode="External"/><Relationship Id="rId4" Type="http://schemas.openxmlformats.org/officeDocument/2006/relationships/hyperlink" Target="https://flic.kr/p/iDw8D" TargetMode="Externa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python.org/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2976840" y="2285640"/>
            <a:ext cx="6158160" cy="269100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851840"/>
            <a:ext cx="9143280" cy="99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to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4630680" y="4717800"/>
            <a:ext cx="2742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 1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5416200" y="1557360"/>
            <a:ext cx="62834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6" name="Shape 85_ 2" descr=""/>
          <p:cNvPicPr/>
          <p:nvPr/>
        </p:nvPicPr>
        <p:blipFill>
          <a:blip r:embed="rId2"/>
          <a:stretch/>
        </p:blipFill>
        <p:spPr>
          <a:xfrm>
            <a:off x="180000" y="2700000"/>
            <a:ext cx="7919640" cy="35996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7" descr=""/>
          <p:cNvPicPr/>
          <p:nvPr/>
        </p:nvPicPr>
        <p:blipFill>
          <a:blip r:embed="rId3"/>
          <a:stretch/>
        </p:blipFill>
        <p:spPr>
          <a:xfrm>
            <a:off x="8619120" y="4825080"/>
            <a:ext cx="3478320" cy="195696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678400" y="3687840"/>
            <a:ext cx="2012400" cy="1308240"/>
          </a:xfrm>
          <a:prstGeom prst="ellipse">
            <a:avLst/>
          </a:prstGeom>
          <a:noFill/>
          <a:ln w="3816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720000" y="5236560"/>
            <a:ext cx="5942520" cy="343080"/>
          </a:xfrm>
          <a:prstGeom prst="rect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43440" bIns="343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ff"/>
                </a:solidFill>
                <a:latin typeface="Arial"/>
                <a:ea typeface="Arial"/>
              </a:rPr>
              <a:t>Jupyter: Interactive python notebook (very user-friendly)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672000" y="5005080"/>
            <a:ext cx="1080" cy="23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d9ee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3. Starting a notebook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480000" y="1188000"/>
            <a:ext cx="2989080" cy="449856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: Rounded Corners 8"/>
          <p:cNvSpPr/>
          <p:nvPr/>
        </p:nvSpPr>
        <p:spPr>
          <a:xfrm>
            <a:off x="6647760" y="3400200"/>
            <a:ext cx="1449720" cy="2048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24" name="Arrow: Right 9"/>
          <p:cNvSpPr/>
          <p:nvPr/>
        </p:nvSpPr>
        <p:spPr>
          <a:xfrm>
            <a:off x="5456880" y="2945160"/>
            <a:ext cx="97704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2160000" y="1080000"/>
            <a:ext cx="2691360" cy="559476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: Rounded Corners 4"/>
          <p:cNvSpPr/>
          <p:nvPr/>
        </p:nvSpPr>
        <p:spPr>
          <a:xfrm>
            <a:off x="2122560" y="5834520"/>
            <a:ext cx="1449720" cy="2048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4. Toolbar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2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99240" y="2472120"/>
            <a:ext cx="9088200" cy="1092960"/>
          </a:xfrm>
          <a:prstGeom prst="rect">
            <a:avLst/>
          </a:prstGeom>
          <a:ln w="0">
            <a:noFill/>
          </a:ln>
        </p:spPr>
      </p:pic>
      <p:sp>
        <p:nvSpPr>
          <p:cNvPr id="129" name="Straight Arrow Connector 5"/>
          <p:cNvSpPr/>
          <p:nvPr/>
        </p:nvSpPr>
        <p:spPr>
          <a:xfrm flipH="1" flipV="1">
            <a:off x="2395440" y="3300120"/>
            <a:ext cx="36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0" name="Straight Arrow Connector 6"/>
          <p:cNvSpPr/>
          <p:nvPr/>
        </p:nvSpPr>
        <p:spPr>
          <a:xfrm flipV="1">
            <a:off x="2811960" y="3300120"/>
            <a:ext cx="3960" cy="14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1" name="Straight Arrow Connector 7"/>
          <p:cNvSpPr/>
          <p:nvPr/>
        </p:nvSpPr>
        <p:spPr>
          <a:xfrm flipH="1" flipV="1">
            <a:off x="3635280" y="3300120"/>
            <a:ext cx="36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" name="Straight Arrow Connector 8"/>
          <p:cNvSpPr/>
          <p:nvPr/>
        </p:nvSpPr>
        <p:spPr>
          <a:xfrm flipH="1" flipV="1">
            <a:off x="4591440" y="3306600"/>
            <a:ext cx="360" cy="14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3" name="Straight Arrow Connector 9"/>
          <p:cNvSpPr/>
          <p:nvPr/>
        </p:nvSpPr>
        <p:spPr>
          <a:xfrm flipH="1" flipV="1">
            <a:off x="5876280" y="3300120"/>
            <a:ext cx="36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" name="Straight Arrow Connector 10"/>
          <p:cNvSpPr/>
          <p:nvPr/>
        </p:nvSpPr>
        <p:spPr>
          <a:xfrm flipH="1" flipV="1">
            <a:off x="6257520" y="3293640"/>
            <a:ext cx="360" cy="146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" name="Straight Arrow Connector 11"/>
          <p:cNvSpPr/>
          <p:nvPr/>
        </p:nvSpPr>
        <p:spPr>
          <a:xfrm flipH="1" flipV="1">
            <a:off x="7129080" y="3300120"/>
            <a:ext cx="36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6" name="TextBox 12"/>
          <p:cNvSpPr/>
          <p:nvPr/>
        </p:nvSpPr>
        <p:spPr>
          <a:xfrm>
            <a:off x="2063880" y="4104360"/>
            <a:ext cx="66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" name="TextBox 13"/>
          <p:cNvSpPr/>
          <p:nvPr/>
        </p:nvSpPr>
        <p:spPr>
          <a:xfrm>
            <a:off x="2076840" y="4711320"/>
            <a:ext cx="14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" name="TextBox 14"/>
          <p:cNvSpPr/>
          <p:nvPr/>
        </p:nvSpPr>
        <p:spPr>
          <a:xfrm>
            <a:off x="2761200" y="3994560"/>
            <a:ext cx="1753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Cut, copy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" name="TextBox 15"/>
          <p:cNvSpPr/>
          <p:nvPr/>
        </p:nvSpPr>
        <p:spPr>
          <a:xfrm>
            <a:off x="3846240" y="4743720"/>
            <a:ext cx="14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" name="TextBox 16"/>
          <p:cNvSpPr/>
          <p:nvPr/>
        </p:nvSpPr>
        <p:spPr>
          <a:xfrm>
            <a:off x="4815000" y="3826800"/>
            <a:ext cx="1495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Stop execution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" name="TextBox 17"/>
          <p:cNvSpPr/>
          <p:nvPr/>
        </p:nvSpPr>
        <p:spPr>
          <a:xfrm>
            <a:off x="5286600" y="4730760"/>
            <a:ext cx="1947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Reset cell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clear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" name="TextBox 18"/>
          <p:cNvSpPr/>
          <p:nvPr/>
        </p:nvSpPr>
        <p:spPr>
          <a:xfrm>
            <a:off x="6384240" y="4104360"/>
            <a:ext cx="14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Cell type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777000" cy="5401440"/>
          </a:xfrm>
          <a:prstGeom prst="rect">
            <a:avLst/>
          </a:prstGeom>
          <a:ln w="0">
            <a:noFill/>
          </a:ln>
        </p:spPr>
      </p:pic>
      <p:sp>
        <p:nvSpPr>
          <p:cNvPr id="144" name="Arrow: Right 1"/>
          <p:cNvSpPr/>
          <p:nvPr/>
        </p:nvSpPr>
        <p:spPr>
          <a:xfrm>
            <a:off x="900000" y="3836160"/>
            <a:ext cx="1697040" cy="66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Text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" name="PlaceHolder 4"/>
          <p:cNvSpPr/>
          <p:nvPr/>
        </p:nvSpPr>
        <p:spPr>
          <a:xfrm>
            <a:off x="83844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row: Right 2"/>
          <p:cNvSpPr/>
          <p:nvPr/>
        </p:nvSpPr>
        <p:spPr>
          <a:xfrm>
            <a:off x="900000" y="4772160"/>
            <a:ext cx="1697040" cy="66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" name="PlaceHolder 5"/>
          <p:cNvSpPr/>
          <p:nvPr/>
        </p:nvSpPr>
        <p:spPr>
          <a:xfrm>
            <a:off x="83844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839280" cy="5399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6. File/ Close &amp; Halt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0" name="Content Placeholder 3" descr=""/>
          <p:cNvPicPr/>
          <p:nvPr/>
        </p:nvPicPr>
        <p:blipFill>
          <a:blip r:embed="rId1"/>
          <a:stretch/>
        </p:blipFill>
        <p:spPr>
          <a:xfrm>
            <a:off x="1364760" y="1398600"/>
            <a:ext cx="7439400" cy="411408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: Rounded Corners 8"/>
          <p:cNvSpPr/>
          <p:nvPr/>
        </p:nvSpPr>
        <p:spPr>
          <a:xfrm>
            <a:off x="1771560" y="4848120"/>
            <a:ext cx="1321920" cy="232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Running cells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pressing the Run button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Shift + Enter – runs cell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 + Enter – creates a new cell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Python as a calculator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Let us calculate the distance between Edinburgh and London in km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6" name="Picture 6" descr="A screenshot of text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2760" y="2813400"/>
            <a:ext cx="10270440" cy="1079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Variables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Great calculator but how can we make it store values?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 this by defining variables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later be called by the variable name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 names are case sensitive and unique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59" name="Picture 5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3080" y="3803040"/>
            <a:ext cx="9047160" cy="1745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896040" y="983880"/>
            <a:ext cx="10370880" cy="117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now reuse the variable mileToKm in the next block without having to define it again!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6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68320" y="2378520"/>
            <a:ext cx="8815320" cy="1268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History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5943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Started by Guido Van Rossum as a hobby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widely spread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 Source! Free!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Versatile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10111320" y="0"/>
            <a:ext cx="2080440" cy="1987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6"/>
          <p:cNvSpPr/>
          <p:nvPr/>
        </p:nvSpPr>
        <p:spPr>
          <a:xfrm>
            <a:off x="10604160" y="1988640"/>
            <a:ext cx="15872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Guido Van Rossum by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Doc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Searls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 on Flickr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CC-BY-SA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3588840" y="3780000"/>
            <a:ext cx="8470800" cy="287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Variables actually have a type, which defines the way it is stored.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basic types are: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76240" y="2895480"/>
            <a:ext cx="10110960" cy="30268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1324080" y="2857680"/>
            <a:ext cx="9143280" cy="7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should we care about types?</a:t>
            </a:r>
            <a:endParaRPr b="0" lang="en-IN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9800" y="247680"/>
            <a:ext cx="9922320" cy="3819600"/>
          </a:xfrm>
          <a:prstGeom prst="rect">
            <a:avLst/>
          </a:prstGeom>
          <a:ln w="0">
            <a:noFill/>
          </a:ln>
        </p:spPr>
      </p:pic>
      <p:sp>
        <p:nvSpPr>
          <p:cNvPr id="167" name="TextBox 6"/>
          <p:cNvSpPr/>
          <p:nvPr/>
        </p:nvSpPr>
        <p:spPr>
          <a:xfrm>
            <a:off x="600120" y="4053960"/>
            <a:ext cx="109137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Important lesson to remember!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 can't do arithmetic operations on variables of different types. Therefore make sure that you are always aware of your variables types!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find the type of a variable using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 For example type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type(x)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Casting 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Luckily Python offers us a way of converting variables to different types!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Casting – the operation of converting a variable to a different type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0" name="Picture 4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979560" y="3276000"/>
            <a:ext cx="10080000" cy="14572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5"/>
          <p:cNvSpPr/>
          <p:nvPr/>
        </p:nvSpPr>
        <p:spPr>
          <a:xfrm>
            <a:off x="979560" y="4832640"/>
            <a:ext cx="47977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 methods exist for other data types: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float()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str()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Arithmetic operations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297040" cy="388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actual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Order of precedence is the same as in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also use parenthesis 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7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6220800" y="1497960"/>
            <a:ext cx="5746320" cy="43621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Order precedence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6" name="Picture 4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5960" y="2658960"/>
            <a:ext cx="10430640" cy="1169640"/>
          </a:xfrm>
          <a:prstGeom prst="rect">
            <a:avLst/>
          </a:prstGeom>
          <a:ln w="0">
            <a:noFill/>
          </a:ln>
        </p:spPr>
      </p:pic>
      <p:sp>
        <p:nvSpPr>
          <p:cNvPr id="177" name="Rectangle: Rounded Corners 6"/>
          <p:cNvSpPr/>
          <p:nvPr/>
        </p:nvSpPr>
        <p:spPr>
          <a:xfrm>
            <a:off x="744840" y="2655360"/>
            <a:ext cx="1943280" cy="687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78" name="Rectangle: Rounded Corners 5"/>
          <p:cNvSpPr/>
          <p:nvPr/>
        </p:nvSpPr>
        <p:spPr>
          <a:xfrm>
            <a:off x="841320" y="2762640"/>
            <a:ext cx="1278000" cy="4730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Quick quiz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0" name="TextBox 8"/>
          <p:cNvSpPr/>
          <p:nvPr/>
        </p:nvSpPr>
        <p:spPr>
          <a:xfrm>
            <a:off x="4470120" y="286740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81" name="Picture 5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02760" y="2813400"/>
            <a:ext cx="5135400" cy="61776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10" descr=""/>
          <p:cNvPicPr/>
          <p:nvPr/>
        </p:nvPicPr>
        <p:blipFill>
          <a:blip r:embed="rId2"/>
          <a:stretch/>
        </p:blipFill>
        <p:spPr>
          <a:xfrm>
            <a:off x="6388200" y="2816640"/>
            <a:ext cx="5500440" cy="665280"/>
          </a:xfrm>
          <a:prstGeom prst="rect">
            <a:avLst/>
          </a:prstGeom>
          <a:ln w="0">
            <a:noFill/>
          </a:ln>
        </p:spPr>
      </p:pic>
      <p:sp>
        <p:nvSpPr>
          <p:cNvPr id="183" name="Rectangle: Rounded Corners 7"/>
          <p:cNvSpPr/>
          <p:nvPr/>
        </p:nvSpPr>
        <p:spPr>
          <a:xfrm>
            <a:off x="902160" y="2872440"/>
            <a:ext cx="1023480" cy="4593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4" name="Rectangle: Rounded Corners 6"/>
          <p:cNvSpPr/>
          <p:nvPr/>
        </p:nvSpPr>
        <p:spPr>
          <a:xfrm>
            <a:off x="6586200" y="2889720"/>
            <a:ext cx="991080" cy="4701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5" name="TextBox 11"/>
          <p:cNvSpPr/>
          <p:nvPr/>
        </p:nvSpPr>
        <p:spPr>
          <a:xfrm>
            <a:off x="305640" y="348984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6" name="TextBox 12"/>
          <p:cNvSpPr/>
          <p:nvPr/>
        </p:nvSpPr>
        <p:spPr>
          <a:xfrm>
            <a:off x="6584400" y="3489840"/>
            <a:ext cx="2742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49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operators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46328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I.e. comparison operators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 Boolean values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(i.e. True or False)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for conditional statements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89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536800" y="1720080"/>
            <a:ext cx="6600960" cy="41245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examples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1" name="Picture 8" descr="A screenshot of a cell phone&#10;&#10;Description generated with very high confidence"/>
          <p:cNvPicPr/>
          <p:nvPr/>
        </p:nvPicPr>
        <p:blipFill>
          <a:blip r:embed="rId1"/>
          <a:srcRect l="0" t="0" r="115" b="16092"/>
          <a:stretch/>
        </p:blipFill>
        <p:spPr>
          <a:xfrm>
            <a:off x="885960" y="1764360"/>
            <a:ext cx="9239040" cy="2572920"/>
          </a:xfrm>
          <a:prstGeom prst="rect">
            <a:avLst/>
          </a:prstGeom>
          <a:ln w="0">
            <a:noFill/>
          </a:ln>
        </p:spPr>
      </p:pic>
      <p:sp>
        <p:nvSpPr>
          <p:cNvPr id="192" name="TextBox 2"/>
          <p:cNvSpPr/>
          <p:nvPr/>
        </p:nvSpPr>
        <p:spPr>
          <a:xfrm>
            <a:off x="925200" y="434340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False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Logical operators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7430400" y="733320"/>
            <a:ext cx="3729960" cy="1810080"/>
          </a:xfrm>
          <a:prstGeom prst="rect">
            <a:avLst/>
          </a:prstGeom>
          <a:ln w="0">
            <a:noFill/>
          </a:ln>
        </p:spPr>
      </p:pic>
      <p:sp>
        <p:nvSpPr>
          <p:cNvPr id="195" name="TextBox 5"/>
          <p:cNvSpPr/>
          <p:nvPr/>
        </p:nvSpPr>
        <p:spPr>
          <a:xfrm>
            <a:off x="839160" y="1573200"/>
            <a:ext cx="6663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Allows us to extend the conditional logic</a:t>
            </a:r>
            <a:endParaRPr b="0" lang="en-IN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Will become essential later on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6" name="Picture 12" descr="A screen shot of a social media post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2914200" y="3395520"/>
            <a:ext cx="6362640" cy="1939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Python today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Developed a large and active scientific computing and data analysis community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one of the most important languages for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General software development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Packages: NumPy, pandas, matplotlib, SciPy, scikit-learn, statsmodels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Combining both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8" name="Picture 8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5120" y="2664000"/>
            <a:ext cx="10191960" cy="1857240"/>
          </a:xfrm>
          <a:prstGeom prst="rect">
            <a:avLst/>
          </a:prstGeom>
          <a:ln w="0">
            <a:noFill/>
          </a:ln>
        </p:spPr>
      </p:pic>
      <p:sp>
        <p:nvSpPr>
          <p:cNvPr id="199" name="Rectangle: Rounded Corners 9"/>
          <p:cNvSpPr/>
          <p:nvPr/>
        </p:nvSpPr>
        <p:spPr>
          <a:xfrm>
            <a:off x="1168200" y="3588840"/>
            <a:ext cx="1406520" cy="40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0" name="Rectangle: Rounded Corners 11"/>
          <p:cNvSpPr/>
          <p:nvPr/>
        </p:nvSpPr>
        <p:spPr>
          <a:xfrm>
            <a:off x="3245400" y="3588840"/>
            <a:ext cx="1406520" cy="40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2" name="Picture 8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4480" y="2156040"/>
            <a:ext cx="9448920" cy="178920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: Rounded Corners 10"/>
          <p:cNvSpPr/>
          <p:nvPr/>
        </p:nvSpPr>
        <p:spPr>
          <a:xfrm>
            <a:off x="1678680" y="3009240"/>
            <a:ext cx="1406520" cy="40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4" name="Rectangle: Rounded Corners 12"/>
          <p:cNvSpPr/>
          <p:nvPr/>
        </p:nvSpPr>
        <p:spPr>
          <a:xfrm>
            <a:off x="4179600" y="3009240"/>
            <a:ext cx="1406520" cy="40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5" name="TextBox 13"/>
          <p:cNvSpPr/>
          <p:nvPr/>
        </p:nvSpPr>
        <p:spPr>
          <a:xfrm>
            <a:off x="839160" y="4375440"/>
            <a:ext cx="86666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That wasn't very easy to read was it?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there a way we can make it more readable?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6" name="Rectangle: Rounded Corners 10"/>
          <p:cNvSpPr/>
          <p:nvPr/>
        </p:nvSpPr>
        <p:spPr>
          <a:xfrm>
            <a:off x="1805400" y="3009240"/>
            <a:ext cx="3780720" cy="40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5920" y="2234520"/>
            <a:ext cx="9167400" cy="24048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Powerful and flexible in Python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added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multiplied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multiple lines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619280" y="2024280"/>
            <a:ext cx="9124200" cy="2911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3" name="TextBox 6"/>
          <p:cNvSpPr/>
          <p:nvPr/>
        </p:nvSpPr>
        <p:spPr>
          <a:xfrm>
            <a:off x="738360" y="4380840"/>
            <a:ext cx="105242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These are called methods and add extra functionality to the String.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you want to see more methods that can be applied to a string simply type in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dir('str')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4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1569240" y="1788120"/>
            <a:ext cx="7851240" cy="20566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Mixing up strings and numbers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30480" y="3460680"/>
            <a:ext cx="9214920" cy="147708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"/>
          <p:cNvSpPr/>
          <p:nvPr/>
        </p:nvSpPr>
        <p:spPr>
          <a:xfrm>
            <a:off x="839160" y="1692360"/>
            <a:ext cx="9890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Often we would need to mix up numbers and strings.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It is best to keep numbers as numbers (i.e. int or float)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and cast them to strings whenever we need them as a string.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writing scripts, your outcomes aren't printed on the terminal.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Thus, you must print them yourself with the print() function.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Beware to not mix up the different type of variables!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0" name="Picture 9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9160" y="3501360"/>
            <a:ext cx="8645400" cy="2322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more generic way to fix it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22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41680" y="1865160"/>
            <a:ext cx="8973000" cy="16304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6"/>
          <p:cNvSpPr/>
          <p:nvPr/>
        </p:nvSpPr>
        <p:spPr>
          <a:xfrm>
            <a:off x="839160" y="3817440"/>
            <a:ext cx="93106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comma separate statements in a print function we can have different variables printing!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705960" y="1964880"/>
            <a:ext cx="10762200" cy="292320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Placeholders ↔ f-strings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38080" y="1501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way to interleave numbers is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Elegant and easy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227" name="Rectangle: Rounded Corners 3"/>
          <p:cNvSpPr/>
          <p:nvPr/>
        </p:nvSpPr>
        <p:spPr>
          <a:xfrm>
            <a:off x="4904280" y="3918240"/>
            <a:ext cx="639000" cy="3466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28" name="Rectangle: Rounded Corners 7"/>
          <p:cNvSpPr/>
          <p:nvPr/>
        </p:nvSpPr>
        <p:spPr>
          <a:xfrm>
            <a:off x="7884720" y="3918240"/>
            <a:ext cx="574560" cy="3524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 Modes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Jupyter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Python can be run in notebooks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Mathematica or MATLAB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in research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2.   Python scripts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if we want to run more than a few lines of code?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Then we must write text files in .py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Commenting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your code needs further explanation. Either for your future self and anybody else.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 want to remove the code from execution but not permanently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Comments in Python are done with #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1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1680" y="4425840"/>
            <a:ext cx="10074960" cy="873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Idioms ( </a:t>
            </a:r>
            <a:r>
              <a:rPr b="0" lang="hi-IN" sz="4400" spc="-1" strike="noStrike">
                <a:latin typeface="Arial"/>
              </a:rPr>
              <a:t>বাগ্ধারা </a:t>
            </a:r>
            <a:r>
              <a:rPr b="0" lang="en-IN" sz="4400" spc="-1" strike="noStrike">
                <a:latin typeface="Arial"/>
              </a:rPr>
              <a:t>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838080" y="146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Python is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Calibri"/>
              </a:rPr>
              <a:t>strongly idiomatic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There is usually a simple idiom of instructions for particular types of complex tasks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These are tasks that are frequently needed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This is unlike lower level languages like C, where even standard tasks require specific instructions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1005480" y="3763800"/>
            <a:ext cx="4790520" cy="48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800" spc="-7" strike="noStrike">
                <a:solidFill>
                  <a:srgbClr val="0000ff"/>
                </a:solidFill>
                <a:latin typeface="Times New Roman"/>
                <a:ea typeface="DejaVu Sans"/>
              </a:rPr>
              <a:t>Example: Swapping two values</a:t>
            </a:r>
            <a:endParaRPr b="0" lang="en-IN" sz="2800" spc="-1" strike="noStrike">
              <a:latin typeface="Arial"/>
            </a:endParaRPr>
          </a:p>
        </p:txBody>
      </p:sp>
      <p:graphicFrame>
        <p:nvGraphicFramePr>
          <p:cNvPr id="235" name="Table 5"/>
          <p:cNvGraphicFramePr/>
          <p:nvPr/>
        </p:nvGraphicFramePr>
        <p:xfrm>
          <a:off x="2490120" y="4457520"/>
          <a:ext cx="6721920" cy="741240"/>
        </p:xfrm>
        <a:graphic>
          <a:graphicData uri="http://schemas.openxmlformats.org/drawingml/2006/table">
            <a:tbl>
              <a:tblPr/>
              <a:tblGrid>
                <a:gridCol w="3360960"/>
                <a:gridCol w="336132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main</a:t>
                      </a:r>
                      <a:r>
                        <a:rPr b="1" lang="en-US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()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{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993333"/>
                          </a:solidFill>
                          <a:latin typeface="Arial"/>
                          <a:ea typeface="DejaVu Sans"/>
                        </a:rPr>
                        <a:t>float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,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b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,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temp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  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i="1" lang="en-US" sz="1200" spc="-1" strike="noStrike">
                          <a:solidFill>
                            <a:srgbClr val="666666"/>
                          </a:solidFill>
                          <a:latin typeface="Arial"/>
                          <a:ea typeface="DejaVu Sans"/>
                        </a:rPr>
                        <a:t>//swap a and b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temp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temp</a:t>
                      </a:r>
                      <a:r>
                        <a:rPr b="1" lang="en-US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…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}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 </a:t>
                      </a:r>
                      <a:endParaRPr b="0" lang="en-IN" sz="12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&gt;&gt;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&gt;&gt; b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 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i="1" lang="en-US" sz="1200" spc="-1" strike="noStrike">
                          <a:solidFill>
                            <a:srgbClr val="808080"/>
                          </a:solidFill>
                          <a:latin typeface="Arial"/>
                          <a:ea typeface="DejaVu Sans"/>
                        </a:rPr>
                        <a:t># swap a and b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&gt;&gt; b</a:t>
                      </a:r>
                      <a:r>
                        <a:rPr b="1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,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r>
                        <a:rPr b="1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,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…</a:t>
                      </a:r>
                      <a:endParaRPr b="0" lang="en-IN" sz="12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C/C++</a:t>
                      </a:r>
                      <a:endParaRPr b="0" lang="en-IN" sz="18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Python</a:t>
                      </a:r>
                      <a:endParaRPr b="0" lang="en-IN" sz="18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ransition spd="slow">
    <p:push dir="u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Idioms ( </a:t>
            </a:r>
            <a:r>
              <a:rPr b="0" lang="hi-IN" sz="4400" spc="-1" strike="noStrike">
                <a:latin typeface="Arial"/>
              </a:rPr>
              <a:t>বাগ্ধারা </a:t>
            </a:r>
            <a:r>
              <a:rPr b="0" lang="en-IN" sz="4400" spc="-1" strike="noStrike">
                <a:latin typeface="Arial"/>
              </a:rPr>
              <a:t>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38080" y="1465560"/>
            <a:ext cx="105152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Python is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Calibri"/>
              </a:rPr>
              <a:t>strongly idiomatic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There is usually a simple idiom of instructions for particular types of complex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tasks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These are tasks that are frequently needed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This is unlike lower level languages like C, where even standard tasks require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specific instructions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1005480" y="3619800"/>
            <a:ext cx="7274520" cy="87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2800" spc="-7" strike="noStrike">
                <a:solidFill>
                  <a:srgbClr val="0000ff"/>
                </a:solidFill>
                <a:latin typeface="Times New Roman"/>
                <a:ea typeface="DejaVu Sans"/>
              </a:rPr>
              <a:t>Example: String Methods - Concatenate</a:t>
            </a:r>
            <a:endParaRPr b="0" lang="en-IN" sz="2800" spc="-1" strike="noStrike">
              <a:latin typeface="Arial"/>
            </a:endParaRPr>
          </a:p>
        </p:txBody>
      </p:sp>
      <p:graphicFrame>
        <p:nvGraphicFramePr>
          <p:cNvPr id="239" name="Table 3"/>
          <p:cNvGraphicFramePr/>
          <p:nvPr/>
        </p:nvGraphicFramePr>
        <p:xfrm>
          <a:off x="2531880" y="4131720"/>
          <a:ext cx="6721920" cy="741240"/>
        </p:xfrm>
        <a:graphic>
          <a:graphicData uri="http://schemas.openxmlformats.org/drawingml/2006/table">
            <a:tbl>
              <a:tblPr/>
              <a:tblGrid>
                <a:gridCol w="3360960"/>
                <a:gridCol w="336132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#include &lt;stdio.h&gt;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#include &lt;string.h&gt;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main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()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{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993333"/>
                          </a:solidFill>
                          <a:latin typeface="Arial"/>
                          <a:ea typeface="DejaVu Sans"/>
                        </a:rPr>
                        <a:t>char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str1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[]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"This class is “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993333"/>
                          </a:solidFill>
                          <a:latin typeface="Arial"/>
                          <a:ea typeface="DejaVu Sans"/>
                        </a:rPr>
                        <a:t>char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str2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[]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"msph306"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 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i="1" lang="en-IN" sz="1200" spc="-1" strike="noStrike">
                          <a:solidFill>
                            <a:srgbClr val="666666"/>
                          </a:solidFill>
                          <a:latin typeface="Arial"/>
                          <a:ea typeface="DejaVu Sans"/>
                        </a:rPr>
                        <a:t>// concatenates str1 and str2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i="1" lang="en-IN" sz="1200" spc="-1" strike="noStrike">
                          <a:solidFill>
                            <a:srgbClr val="666666"/>
                          </a:solidFill>
                          <a:latin typeface="Arial"/>
                          <a:ea typeface="DejaVu Sans"/>
                        </a:rPr>
                        <a:t>// the resultant string is stored in str1.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IN" sz="1200" spc="-1" strike="noStrike">
                          <a:solidFill>
                            <a:srgbClr val="000066"/>
                          </a:solidFill>
                          <a:latin typeface="Arial"/>
                          <a:ea typeface="DejaVu Sans"/>
                        </a:rPr>
                        <a:t>strcat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str1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,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str2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 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0066"/>
                          </a:solidFill>
                          <a:latin typeface="Arial"/>
                          <a:ea typeface="DejaVu Sans"/>
                        </a:rPr>
                        <a:t>puts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str1</a:t>
                      </a: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r>
                        <a:rPr b="0" lang="en-IN" sz="1200" spc="-1" strike="noStrike">
                          <a:solidFill>
                            <a:srgbClr val="339933"/>
                          </a:solidFill>
                          <a:latin typeface="Arial"/>
                          <a:ea typeface="DejaVu Sans"/>
                        </a:rPr>
                        <a:t>;</a:t>
                      </a: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IN" sz="1200" spc="-1" strike="noStrike">
                          <a:solidFill>
                            <a:srgbClr val="009900"/>
                          </a:solidFill>
                          <a:latin typeface="Arial"/>
                          <a:ea typeface="DejaVu Sans"/>
                        </a:rPr>
                        <a:t>}</a:t>
                      </a:r>
                      <a:endParaRPr b="0" lang="en-IN" sz="12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str1</a:t>
                      </a:r>
                      <a:r>
                        <a:rPr b="0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US" sz="1200" spc="-1" strike="noStrike">
                          <a:solidFill>
                            <a:srgbClr val="483d8b"/>
                          </a:solidFill>
                          <a:latin typeface="Arial"/>
                          <a:ea typeface="DejaVu Sans"/>
                        </a:rPr>
                        <a:t>"This class is "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str2 </a:t>
                      </a:r>
                      <a:r>
                        <a:rPr b="0" lang="en-US" sz="1200" spc="-1" strike="noStrike">
                          <a:solidFill>
                            <a:srgbClr val="66cc66"/>
                          </a:solidFill>
                          <a:latin typeface="Arial"/>
                          <a:ea typeface="DejaVu Sans"/>
                        </a:rPr>
                        <a:t>=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r>
                        <a:rPr b="0" lang="en-US" sz="1200" spc="-1" strike="noStrike">
                          <a:solidFill>
                            <a:srgbClr val="483d8b"/>
                          </a:solidFill>
                          <a:latin typeface="Arial"/>
                          <a:ea typeface="DejaVu Sans"/>
                        </a:rPr>
                        <a:t>"msph306"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</a:t>
                      </a:r>
                      <a:endParaRPr b="0" lang="en-IN" sz="12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7700"/>
                          </a:solidFill>
                          <a:latin typeface="Arial"/>
                          <a:ea typeface="DejaVu Sans"/>
                        </a:rPr>
                        <a:t>print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(str1 + str2)</a:t>
                      </a:r>
                      <a:endParaRPr b="0" lang="en-IN" sz="12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C/C++</a:t>
                      </a:r>
                      <a:endParaRPr b="0" lang="en-IN" sz="18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Python</a:t>
                      </a:r>
                      <a:endParaRPr b="0" lang="en-IN" sz="18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Jupyter notebooks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03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Easy to use environment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Web-based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Combines both text and code into one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Come with a great number of useful packages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96" name="Picture 6" descr="A screenshot of a social media pos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761800" y="1351080"/>
            <a:ext cx="6139080" cy="4562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409760"/>
            <a:ext cx="480312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Can download from </a:t>
            </a: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https://www.python.org</a:t>
            </a: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 and install basic python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But you will need to manually install scientific computing packages and modules (numpy, scipy, matplotlib etc.)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There are python ‘distributions’ where these are all bundled. Scientific-computing-specific distributions of python include ‘anaconda’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99" name="Picture 1" descr=""/>
          <p:cNvPicPr/>
          <p:nvPr/>
        </p:nvPicPr>
        <p:blipFill>
          <a:blip r:embed="rId2"/>
          <a:stretch/>
        </p:blipFill>
        <p:spPr>
          <a:xfrm>
            <a:off x="8619120" y="4825440"/>
            <a:ext cx="3478320" cy="195696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804600" y="5801400"/>
            <a:ext cx="315504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600" spc="-1" strike="noStrike">
                <a:latin typeface="Arial"/>
              </a:rPr>
              <a:t>Instruction Video (in Bengali):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http://y2u.be/j64xgNo89qk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3"/>
          <a:stretch/>
        </p:blipFill>
        <p:spPr>
          <a:xfrm>
            <a:off x="4136040" y="5331960"/>
            <a:ext cx="1623600" cy="1507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120000" y="1437120"/>
            <a:ext cx="5939640" cy="32425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5240" y="900000"/>
            <a:ext cx="11985120" cy="595728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600000" y="540000"/>
            <a:ext cx="5023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8460000" y="1440000"/>
            <a:ext cx="1258920" cy="35892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3600000" y="540000"/>
            <a:ext cx="5023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1160" y="886680"/>
            <a:ext cx="12047760" cy="592236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7560000" y="5220000"/>
            <a:ext cx="1258920" cy="35892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3399840" y="6444000"/>
            <a:ext cx="7183080" cy="35892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1c1c"/>
                </a:solidFill>
                <a:latin typeface="Arial"/>
                <a:ea typeface="Arial"/>
              </a:rPr>
              <a:t>Download the installer app. Double-click it to install anaconda python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5416200" y="1557360"/>
            <a:ext cx="62834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2" name="Shape 85_ 1" descr=""/>
          <p:cNvPicPr/>
          <p:nvPr/>
        </p:nvPicPr>
        <p:blipFill>
          <a:blip r:embed="rId2"/>
          <a:stretch/>
        </p:blipFill>
        <p:spPr>
          <a:xfrm>
            <a:off x="180000" y="2700000"/>
            <a:ext cx="7919640" cy="359964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3" descr=""/>
          <p:cNvPicPr/>
          <p:nvPr/>
        </p:nvPicPr>
        <p:blipFill>
          <a:blip r:embed="rId3"/>
          <a:stretch/>
        </p:blipFill>
        <p:spPr>
          <a:xfrm>
            <a:off x="8619120" y="4825080"/>
            <a:ext cx="3478320" cy="1956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Application>LibreOffice/7.3.7.2$Linux_X86_64 LibreOffice_project/30$Build-2</Application>
  <AppVersion>15.0000</AppVersion>
  <Words>2016</Words>
  <Paragraphs>364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2024-08-07T20:49:46Z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50</vt:i4>
  </property>
  <property fmtid="{D5CDD505-2E9C-101B-9397-08002B2CF9AE}" pid="3" name="PresentationFormat">
    <vt:lpwstr>Widescreen</vt:lpwstr>
  </property>
  <property fmtid="{D5CDD505-2E9C-101B-9397-08002B2CF9AE}" pid="4" name="Slides">
    <vt:i4>55</vt:i4>
  </property>
</Properties>
</file>